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387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7" r:id="rId16"/>
    <p:sldId id="403" r:id="rId17"/>
    <p:sldId id="404" r:id="rId18"/>
    <p:sldId id="405" r:id="rId19"/>
    <p:sldId id="406" r:id="rId20"/>
    <p:sldId id="407" r:id="rId21"/>
    <p:sldId id="423" r:id="rId22"/>
    <p:sldId id="424" r:id="rId23"/>
    <p:sldId id="425" r:id="rId24"/>
    <p:sldId id="4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EB"/>
    <a:srgbClr val="F7E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56" autoAdjust="0"/>
    <p:restoredTop sz="94010" autoAdjust="0"/>
  </p:normalViewPr>
  <p:slideViewPr>
    <p:cSldViewPr snapToGrid="0">
      <p:cViewPr varScale="1">
        <p:scale>
          <a:sx n="115" d="100"/>
          <a:sy n="115" d="100"/>
        </p:scale>
        <p:origin x="224" y="4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6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aseline="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8592609" y="0"/>
            <a:ext cx="3605056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92609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92610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16052" y="6419462"/>
            <a:ext cx="1351383" cy="2389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7888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4894" y="381000"/>
            <a:ext cx="7671334" cy="1143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44894" y="1706078"/>
            <a:ext cx="7671334" cy="436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-best-movie-for-you.com/" TargetMode="External"/><Relationship Id="rId3" Type="http://schemas.openxmlformats.org/officeDocument/2006/relationships/hyperlink" Target="http://yournextbestmovie.weebly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eepmatrix/imdb-5000-movie-dataset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55787"/>
            <a:ext cx="10058400" cy="2743200"/>
          </a:xfrm>
        </p:spPr>
        <p:txBody>
          <a:bodyPr/>
          <a:lstStyle/>
          <a:p>
            <a:r>
              <a:rPr lang="en-US" dirty="0"/>
              <a:t>DSO510 Project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196809"/>
            <a:ext cx="10058400" cy="77085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Cheng CHEN, Cheng ZHANG, Jie CHEN, </a:t>
            </a:r>
          </a:p>
          <a:p>
            <a:r>
              <a:rPr lang="en-US" sz="2500" dirty="0"/>
              <a:t>Mi ZHONG, Xinyu LIANG, Yang LU, Yinghan LIU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4894" y="2086732"/>
            <a:ext cx="7536580" cy="1245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28600" font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/>
              <a:t>Movie producers can add more exciting elements into the movie – science fiction themes, action scenes, etc.</a:t>
            </a:r>
          </a:p>
          <a:p>
            <a:pPr marL="274320" indent="-228600" font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200" dirty="0"/>
              <a:t>Release movies during holiday seasons.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44894" y="381000"/>
            <a:ext cx="753658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dirty="0"/>
              <a:t>R</a:t>
            </a:r>
            <a:r>
              <a:rPr lang="en-US" altLang="zh-CN" dirty="0"/>
              <a:t>ecommendation for Movie Producers</a:t>
            </a:r>
            <a:endParaRPr lang="en-US" dirty="0"/>
          </a:p>
        </p:txBody>
      </p:sp>
      <p:pic>
        <p:nvPicPr>
          <p:cNvPr id="9" name="Picture 2" descr="https://images-na.ssl-images-amazon.com/images/M/MV5BMTc2MTQ3MDA1Nl5BMl5BanBnXkFtZTgwODA3OTI4NjE@._V1_SY1000_CR0,0,675,1000_AL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41" y="558768"/>
            <a:ext cx="3081687" cy="45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35194" y="5212403"/>
            <a:ext cx="361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Budget: $300 million </a:t>
            </a:r>
          </a:p>
          <a:p>
            <a:r>
              <a:rPr lang="en-US" dirty="0"/>
              <a:t>GBO: $309 million (2007)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267"/>
          <a:stretch/>
        </p:blipFill>
        <p:spPr>
          <a:xfrm>
            <a:off x="644894" y="1824253"/>
            <a:ext cx="7447725" cy="3171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70" y="503583"/>
            <a:ext cx="3125959" cy="4626419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644894" y="381000"/>
            <a:ext cx="753658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/>
              <a:t>Investment in movie production, reputation and actor popularity are the most important factors. </a:t>
            </a:r>
          </a:p>
        </p:txBody>
      </p:sp>
    </p:spTree>
    <p:extLst>
      <p:ext uri="{BB962C8B-B14F-4D97-AF65-F5344CB8AC3E}">
        <p14:creationId xmlns:p14="http://schemas.microsoft.com/office/powerpoint/2010/main" val="8949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to Movie Theaters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644894" y="1706078"/>
            <a:ext cx="7478828" cy="43674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1200"/>
              </a:spcBef>
            </a:pPr>
            <a:r>
              <a:rPr lang="en-US" altLang="zh-CN" sz="2200" dirty="0"/>
              <a:t>Playing high-investment movies more frequently may bring a theater higher revenue.</a:t>
            </a:r>
          </a:p>
          <a:p>
            <a:pPr marL="285750" indent="-285750">
              <a:lnSpc>
                <a:spcPct val="110000"/>
              </a:lnSpc>
              <a:spcBef>
                <a:spcPts val="1200"/>
              </a:spcBef>
            </a:pPr>
            <a:r>
              <a:rPr lang="en-US" altLang="zh-CN" sz="2200" dirty="0"/>
              <a:t>Select the movies whose casts enjoy high reputation and popularity.</a:t>
            </a:r>
            <a:endParaRPr lang="en-US" sz="2200" dirty="0"/>
          </a:p>
        </p:txBody>
      </p:sp>
      <p:pic>
        <p:nvPicPr>
          <p:cNvPr id="2050" name="Picture 2" descr="https://images-na.ssl-images-amazon.com/images/M/MV5BMTM4OGJmNWMtOTM4Ni00NTE3LTg3MDItZmQxYjc4N2JhNmUxXkEyXkFqcGdeQXVyNTgzMDMzMTg@._V1_SY1000_SX675_AL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70" y="506127"/>
            <a:ext cx="3125959" cy="46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5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4894" y="-441502"/>
            <a:ext cx="7671334" cy="2206802"/>
          </a:xfrm>
        </p:spPr>
        <p:txBody>
          <a:bodyPr>
            <a:normAutofit/>
          </a:bodyPr>
          <a:lstStyle/>
          <a:p>
            <a:r>
              <a:rPr lang="en-US" sz="2600" dirty="0"/>
              <a:t>Cooperation between theaters and directors – prescreen movies and invite critics to write more reviews before or during the releasing period.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77440" y="5319153"/>
            <a:ext cx="355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of Critics: 813 (avg. 175)</a:t>
            </a:r>
            <a:endParaRPr lang="en-US" dirty="0"/>
          </a:p>
          <a:p>
            <a:r>
              <a:rPr lang="en-US" dirty="0"/>
              <a:t>GBO: $448 million (2012)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40" y="503583"/>
            <a:ext cx="3190146" cy="4726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4" y="2122976"/>
            <a:ext cx="7204941" cy="31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0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782" y="2237232"/>
            <a:ext cx="96012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IMDB SCORE and </a:t>
            </a:r>
            <a:br>
              <a:rPr lang="en-US" sz="4000" dirty="0"/>
            </a:br>
            <a:r>
              <a:rPr lang="en-US" sz="4000" dirty="0"/>
              <a:t>recommendation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0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5016" b="16756"/>
          <a:stretch/>
        </p:blipFill>
        <p:spPr>
          <a:xfrm>
            <a:off x="1091764" y="2501712"/>
            <a:ext cx="6318504" cy="3086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324" y="5719352"/>
            <a:ext cx="691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North European, Middle East, Southeast Asia and South America have revealed great potential, especially countries like Iran, Brazil, Israel and Indonesia</a:t>
            </a:r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44894" y="280874"/>
            <a:ext cx="7671334" cy="2005126"/>
          </a:xfrm>
        </p:spPr>
        <p:txBody>
          <a:bodyPr>
            <a:normAutofit/>
          </a:bodyPr>
          <a:lstStyle/>
          <a:p>
            <a:r>
              <a:rPr lang="en-US" sz="2400" dirty="0"/>
              <a:t>Identify the best combination between certain topic and country; invite famous director and his producing team to film their specialized movie in certain theme of that area.</a:t>
            </a:r>
            <a:br>
              <a:rPr lang="en-US" sz="2400" dirty="0"/>
            </a:br>
            <a:r>
              <a:rPr lang="en-US" sz="2400" dirty="0"/>
              <a:t>e.g. Crime movie &amp; Brazil, Documentary &amp; Israel.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77440" y="5319153"/>
            <a:ext cx="35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Genre: Crime</a:t>
            </a:r>
            <a:endParaRPr lang="en-US" dirty="0"/>
          </a:p>
          <a:p>
            <a:r>
              <a:rPr lang="en-US" dirty="0"/>
              <a:t>Country: Brazil</a:t>
            </a:r>
          </a:p>
          <a:p>
            <a:r>
              <a:rPr lang="en-US" dirty="0"/>
              <a:t>IMDB </a:t>
            </a:r>
            <a:r>
              <a:rPr lang="en-US" altLang="zh-CN" dirty="0"/>
              <a:t>Score: 8.7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36" y="503583"/>
            <a:ext cx="3187953" cy="47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44894" y="363170"/>
            <a:ext cx="7671334" cy="2206802"/>
          </a:xfrm>
        </p:spPr>
        <p:txBody>
          <a:bodyPr>
            <a:normAutofit/>
          </a:bodyPr>
          <a:lstStyle/>
          <a:p>
            <a:r>
              <a:rPr lang="en-US" sz="2600" dirty="0"/>
              <a:t>Avoid blind investment; in terms of reputation, the producer might want to try movies with serious theme; if a cliché genre is a must, better find novel topics and the best scripts.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8777440" y="5319153"/>
            <a:ext cx="355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Genre: Comedy</a:t>
            </a:r>
            <a:endParaRPr lang="en-US" dirty="0"/>
          </a:p>
          <a:p>
            <a:r>
              <a:rPr lang="en-US" dirty="0"/>
              <a:t>IMDB </a:t>
            </a:r>
            <a:r>
              <a:rPr lang="en-US" altLang="zh-CN" dirty="0"/>
              <a:t>Score: 7.8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536" y="512183"/>
            <a:ext cx="3187953" cy="47089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336345" y="2336563"/>
            <a:ext cx="5384495" cy="3277854"/>
            <a:chOff x="1336345" y="1751346"/>
            <a:chExt cx="6364184" cy="3995569"/>
          </a:xfrm>
        </p:grpSpPr>
        <p:pic>
          <p:nvPicPr>
            <p:cNvPr id="10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8"/>
            <a:stretch/>
          </p:blipFill>
          <p:spPr>
            <a:xfrm>
              <a:off x="4059510" y="1768358"/>
              <a:ext cx="754781" cy="39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图片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94"/>
            <a:stretch/>
          </p:blipFill>
          <p:spPr>
            <a:xfrm>
              <a:off x="6950983" y="1779230"/>
              <a:ext cx="749546" cy="39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4"/>
            <a:stretch/>
          </p:blipFill>
          <p:spPr>
            <a:xfrm>
              <a:off x="1336345" y="1765300"/>
              <a:ext cx="737457" cy="3954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4"/>
            <a:stretch/>
          </p:blipFill>
          <p:spPr>
            <a:xfrm>
              <a:off x="2222660" y="1765300"/>
              <a:ext cx="751152" cy="3981615"/>
            </a:xfrm>
            <a:prstGeom prst="rect">
              <a:avLst/>
            </a:prstGeom>
          </p:spPr>
        </p:pic>
        <p:pic>
          <p:nvPicPr>
            <p:cNvPr id="16" name="图片 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0"/>
            <a:stretch/>
          </p:blipFill>
          <p:spPr>
            <a:xfrm>
              <a:off x="5023079" y="1754086"/>
              <a:ext cx="763608" cy="3981615"/>
            </a:xfrm>
            <a:prstGeom prst="rect">
              <a:avLst/>
            </a:prstGeom>
          </p:spPr>
        </p:pic>
        <p:pic>
          <p:nvPicPr>
            <p:cNvPr id="17" name="图片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0"/>
            <a:stretch/>
          </p:blipFill>
          <p:spPr>
            <a:xfrm>
              <a:off x="5982702" y="1751346"/>
              <a:ext cx="748825" cy="3981615"/>
            </a:xfrm>
            <a:prstGeom prst="rect">
              <a:avLst/>
            </a:prstGeom>
          </p:spPr>
        </p:pic>
        <p:pic>
          <p:nvPicPr>
            <p:cNvPr id="18" name="图片 1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68"/>
            <a:stretch/>
          </p:blipFill>
          <p:spPr>
            <a:xfrm>
              <a:off x="3136188" y="1765300"/>
              <a:ext cx="756484" cy="3981615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10181" y="5729022"/>
            <a:ext cx="7738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Genres like biography, documentary, history and war have higher average IMDB Score and tight score distribution, while comedy, horror and romance have lower average IMDB score and longer score distribution.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8601" y="5239411"/>
            <a:ext cx="6426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Documentary   History             War        Biography         Horror         Comedy       Romance</a:t>
            </a:r>
          </a:p>
        </p:txBody>
      </p:sp>
    </p:spTree>
    <p:extLst>
      <p:ext uri="{BB962C8B-B14F-4D97-AF65-F5344CB8AC3E}">
        <p14:creationId xmlns:p14="http://schemas.microsoft.com/office/powerpoint/2010/main" val="9654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77440" y="5319153"/>
            <a:ext cx="355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of critics: 552</a:t>
            </a:r>
            <a:endParaRPr lang="en-US" dirty="0"/>
          </a:p>
          <a:p>
            <a:r>
              <a:rPr lang="en-US" dirty="0"/>
              <a:t>IMDB </a:t>
            </a:r>
            <a:r>
              <a:rPr lang="en-US" altLang="zh-CN" dirty="0"/>
              <a:t>Score: 8</a:t>
            </a:r>
            <a:endParaRPr lang="en-US" dirty="0"/>
          </a:p>
        </p:txBody>
      </p:sp>
      <p:pic>
        <p:nvPicPr>
          <p:cNvPr id="19" name="Picture 18" descr="Num Critics for Review--IMDB 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7" y="3438366"/>
            <a:ext cx="4429785" cy="28316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75066" y="4373981"/>
            <a:ext cx="317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positive correlation between IMDB Score and </a:t>
            </a:r>
          </a:p>
          <a:p>
            <a:r>
              <a:rPr lang="en-US" dirty="0"/>
              <a:t>Number of Critics for Reviews.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942" y="512183"/>
            <a:ext cx="3173140" cy="47089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870" y="409965"/>
            <a:ext cx="7671334" cy="2511552"/>
          </a:xfrm>
        </p:spPr>
        <p:txBody>
          <a:bodyPr>
            <a:normAutofit/>
          </a:bodyPr>
          <a:lstStyle/>
          <a:p>
            <a:r>
              <a:rPr lang="en-US" sz="2400" dirty="0"/>
              <a:t>Invite multiple levels of audience (fans of cast, loyal reader of the writer, movie critics, etc.) to expand the movie’s influence;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Initiate topics on social media to attract attention and increase pages of views; have peer actors on social media to forward the movie information to their fans.</a:t>
            </a:r>
          </a:p>
        </p:txBody>
      </p:sp>
    </p:spTree>
    <p:extLst>
      <p:ext uri="{BB962C8B-B14F-4D97-AF65-F5344CB8AC3E}">
        <p14:creationId xmlns:p14="http://schemas.microsoft.com/office/powerpoint/2010/main" val="384982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777440" y="5319153"/>
            <a:ext cx="3554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MPAA Rating: R</a:t>
            </a:r>
            <a:endParaRPr lang="en-US" dirty="0"/>
          </a:p>
          <a:p>
            <a:r>
              <a:rPr lang="en-US" dirty="0"/>
              <a:t>Genre: Thriller</a:t>
            </a:r>
          </a:p>
          <a:p>
            <a:r>
              <a:rPr lang="en-US" dirty="0"/>
              <a:t>Key word: </a:t>
            </a:r>
            <a:r>
              <a:rPr lang="en-US" b="1" dirty="0"/>
              <a:t> </a:t>
            </a:r>
            <a:r>
              <a:rPr lang="en-US" dirty="0"/>
              <a:t>Violence aesthetics</a:t>
            </a:r>
          </a:p>
          <a:p>
            <a:r>
              <a:rPr lang="en-US" dirty="0"/>
              <a:t>IMDB </a:t>
            </a:r>
            <a:r>
              <a:rPr lang="en-US" altLang="zh-CN" dirty="0"/>
              <a:t>Score: 8.1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942" y="557235"/>
            <a:ext cx="3173140" cy="46188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2870" y="850511"/>
            <a:ext cx="7671334" cy="1650381"/>
          </a:xfrm>
        </p:spPr>
        <p:txBody>
          <a:bodyPr>
            <a:noAutofit/>
          </a:bodyPr>
          <a:lstStyle/>
          <a:p>
            <a:r>
              <a:rPr lang="en-US" sz="2800" dirty="0"/>
              <a:t>When filming a Crime/Horror/Thriller/Mystery movie, show the ULTIMITE BEAUTY of this topic </a:t>
            </a:r>
            <a:br>
              <a:rPr lang="en-US" sz="2800" dirty="0"/>
            </a:br>
            <a:r>
              <a:rPr lang="en-US" sz="2800" dirty="0"/>
              <a:t>(make it R-rated!)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434473"/>
              </p:ext>
            </p:extLst>
          </p:nvPr>
        </p:nvGraphicFramePr>
        <p:xfrm>
          <a:off x="1322258" y="3400356"/>
          <a:ext cx="6661164" cy="10005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10194">
                  <a:extLst>
                    <a:ext uri="{9D8B030D-6E8A-4147-A177-3AD203B41FA5}">
                      <a16:colId xmlns:a16="http://schemas.microsoft.com/office/drawing/2014/main" xmlns="" val="426399711"/>
                    </a:ext>
                  </a:extLst>
                </a:gridCol>
                <a:gridCol w="1110194">
                  <a:extLst>
                    <a:ext uri="{9D8B030D-6E8A-4147-A177-3AD203B41FA5}">
                      <a16:colId xmlns:a16="http://schemas.microsoft.com/office/drawing/2014/main" xmlns="" val="2024098768"/>
                    </a:ext>
                  </a:extLst>
                </a:gridCol>
                <a:gridCol w="1110194">
                  <a:extLst>
                    <a:ext uri="{9D8B030D-6E8A-4147-A177-3AD203B41FA5}">
                      <a16:colId xmlns:a16="http://schemas.microsoft.com/office/drawing/2014/main" xmlns="" val="1277408951"/>
                    </a:ext>
                  </a:extLst>
                </a:gridCol>
                <a:gridCol w="1110194">
                  <a:extLst>
                    <a:ext uri="{9D8B030D-6E8A-4147-A177-3AD203B41FA5}">
                      <a16:colId xmlns:a16="http://schemas.microsoft.com/office/drawing/2014/main" xmlns="" val="4129817007"/>
                    </a:ext>
                  </a:extLst>
                </a:gridCol>
                <a:gridCol w="1110194">
                  <a:extLst>
                    <a:ext uri="{9D8B030D-6E8A-4147-A177-3AD203B41FA5}">
                      <a16:colId xmlns:a16="http://schemas.microsoft.com/office/drawing/2014/main" xmlns="" val="4164628668"/>
                    </a:ext>
                  </a:extLst>
                </a:gridCol>
                <a:gridCol w="1110194">
                  <a:extLst>
                    <a:ext uri="{9D8B030D-6E8A-4147-A177-3AD203B41FA5}">
                      <a16:colId xmlns:a16="http://schemas.microsoft.com/office/drawing/2014/main" xmlns="" val="2512233420"/>
                    </a:ext>
                  </a:extLst>
                </a:gridCol>
              </a:tblGrid>
              <a:tr h="467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xmlns="" val="1006304198"/>
                  </a:ext>
                </a:extLst>
              </a:tr>
              <a:tr h="237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-0.2362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xmlns="" val="2698664449"/>
                  </a:ext>
                </a:extLst>
              </a:tr>
              <a:tr h="237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-0.3556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xmlns="" val="99328957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2258" y="4980253"/>
            <a:ext cx="377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Tension: R &gt; PG-13 &gt; PG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31143" y="3687897"/>
            <a:ext cx="13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</a:t>
            </a:r>
            <a:r>
              <a:rPr lang="en-US" altLang="zh-CN" dirty="0"/>
              <a:t>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4894" y="627888"/>
            <a:ext cx="7671334" cy="1143000"/>
          </a:xfrm>
        </p:spPr>
        <p:txBody>
          <a:bodyPr>
            <a:noAutofit/>
          </a:bodyPr>
          <a:lstStyle/>
          <a:p>
            <a:r>
              <a:rPr lang="en-US" sz="2800" dirty="0"/>
              <a:t>To film a century-classic movie, don’t get trapped in the limited duration, leave certain space for the story to develop and stretch.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43" y="2088855"/>
            <a:ext cx="5065707" cy="37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33856" y="6007608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Duration is another important variable for IMDB Score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5212" y="4554171"/>
            <a:ext cx="193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Duration: 175min</a:t>
            </a:r>
            <a:endParaRPr lang="en-US" dirty="0"/>
          </a:p>
          <a:p>
            <a:r>
              <a:rPr lang="en-US" dirty="0"/>
              <a:t>IMDB </a:t>
            </a:r>
            <a:r>
              <a:rPr lang="en-US" altLang="zh-CN" dirty="0"/>
              <a:t>Score: 9.2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4"/>
          <a:stretch/>
        </p:blipFill>
        <p:spPr>
          <a:xfrm>
            <a:off x="9436608" y="3447287"/>
            <a:ext cx="2791968" cy="3437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3"/>
          <a:stretch/>
        </p:blipFill>
        <p:spPr>
          <a:xfrm>
            <a:off x="8604014" y="9144"/>
            <a:ext cx="2832516" cy="37171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3620" y="2170052"/>
            <a:ext cx="2090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Duration: 154min</a:t>
            </a:r>
            <a:endParaRPr lang="en-US" dirty="0"/>
          </a:p>
          <a:p>
            <a:r>
              <a:rPr lang="en-US" dirty="0"/>
              <a:t>IMDB </a:t>
            </a:r>
            <a:r>
              <a:rPr lang="en-US" altLang="zh-CN" dirty="0"/>
              <a:t>Score: 8.9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/>
            <a:r>
              <a:rPr lang="en-US" sz="2400" dirty="0">
                <a:latin typeface="+mj-lt"/>
              </a:rPr>
              <a:t>Analyze the relationship between gross box office of a movie and other independent variables including genre, budget, popularity of director and cast, etc., in order to: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guide film producers/investors on how to make high-quality movies, and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help movie theaters predict which movies will generate higher box of</a:t>
            </a:r>
            <a:r>
              <a:rPr lang="en-US" altLang="zh-CN" sz="2400" dirty="0">
                <a:latin typeface="+mj-lt"/>
              </a:rPr>
              <a:t>fice</a:t>
            </a:r>
            <a:endParaRPr lang="en-US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1580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817" y="0"/>
            <a:ext cx="8676939" cy="1189616"/>
          </a:xfrm>
        </p:spPr>
        <p:txBody>
          <a:bodyPr>
            <a:normAutofit/>
          </a:bodyPr>
          <a:lstStyle/>
          <a:p>
            <a:r>
              <a:rPr lang="en-US" dirty="0" err="1"/>
              <a:t>Sas</a:t>
            </a:r>
            <a:r>
              <a:rPr lang="en-US" dirty="0"/>
              <a:t> macro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20</a:t>
            </a:fld>
            <a:endParaRPr lang="en-US" dirty="0">
              <a:solidFill>
                <a:srgbClr val="514A40"/>
              </a:solidFill>
            </a:endParaRPr>
          </a:p>
        </p:txBody>
      </p:sp>
      <p:cxnSp>
        <p:nvCxnSpPr>
          <p:cNvPr id="9" name="肘形连接符 8"/>
          <p:cNvCxnSpPr/>
          <p:nvPr/>
        </p:nvCxnSpPr>
        <p:spPr>
          <a:xfrm>
            <a:off x="3517750" y="1991717"/>
            <a:ext cx="527125" cy="2870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>
            <a:off x="5554674" y="3905026"/>
            <a:ext cx="519955" cy="2818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64" y="4276213"/>
            <a:ext cx="5115120" cy="198074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6" y="653502"/>
            <a:ext cx="4165522" cy="13382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106" y="2362905"/>
            <a:ext cx="4744987" cy="154212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637007" y="1054249"/>
            <a:ext cx="210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4A40"/>
                </a:solidFill>
              </a:rPr>
              <a:t>Master Program</a:t>
            </a:r>
          </a:p>
        </p:txBody>
      </p:sp>
      <p:sp>
        <p:nvSpPr>
          <p:cNvPr id="25" name="矩形 24"/>
          <p:cNvSpPr/>
          <p:nvPr/>
        </p:nvSpPr>
        <p:spPr>
          <a:xfrm>
            <a:off x="8327398" y="3046118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14A40"/>
                </a:solidFill>
              </a:rPr>
              <a:t>Secondary Program</a:t>
            </a:r>
          </a:p>
        </p:txBody>
      </p:sp>
      <p:sp>
        <p:nvSpPr>
          <p:cNvPr id="26" name="矩形 25"/>
          <p:cNvSpPr/>
          <p:nvPr/>
        </p:nvSpPr>
        <p:spPr>
          <a:xfrm>
            <a:off x="10415360" y="5266587"/>
            <a:ext cx="170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14A40"/>
                </a:solidFill>
              </a:rPr>
              <a:t>Macro Program</a:t>
            </a:r>
          </a:p>
        </p:txBody>
      </p:sp>
    </p:spTree>
    <p:extLst>
      <p:ext uri="{BB962C8B-B14F-4D97-AF65-F5344CB8AC3E}">
        <p14:creationId xmlns:p14="http://schemas.microsoft.com/office/powerpoint/2010/main" val="831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30631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21</a:t>
            </a:fld>
            <a:endParaRPr lang="en-US" dirty="0">
              <a:solidFill>
                <a:srgbClr val="514A4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9431" y="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64715" y="1398494"/>
            <a:ext cx="665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hlinkClick r:id="rId2"/>
              </a:rPr>
              <a:t>Dashboard of Project Results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5779" y="3334870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14A40"/>
                </a:solidFill>
                <a:hlinkClick r:id="rId3"/>
              </a:rPr>
              <a:t>Complementary Website</a:t>
            </a:r>
            <a:endParaRPr lang="en-US" sz="36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3000"/>
          </a:xfrm>
        </p:spPr>
        <p:txBody>
          <a:bodyPr/>
          <a:lstStyle/>
          <a:p>
            <a:r>
              <a:rPr lang="en-US" dirty="0"/>
              <a:t>Google ANALYTICS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22</a:t>
            </a:fld>
            <a:endParaRPr lang="en-US" dirty="0">
              <a:solidFill>
                <a:srgbClr val="514A4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79" y="866832"/>
            <a:ext cx="8865920" cy="494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3207" y="2022437"/>
            <a:ext cx="8993392" cy="160288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23</a:t>
            </a:fld>
            <a:endParaRPr lang="en-US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0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526" y="216334"/>
            <a:ext cx="9601200" cy="618309"/>
          </a:xfrm>
        </p:spPr>
        <p:txBody>
          <a:bodyPr/>
          <a:lstStyle/>
          <a:p>
            <a:r>
              <a:rPr lang="en-US" b="1" dirty="0"/>
              <a:t>Data Collection &amp; MANIPULATION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097272"/>
                <a:ext cx="9601200" cy="4981314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pPr marL="228600" lvl="1"/>
                <a:r>
                  <a:rPr lang="en-US" sz="2000" dirty="0">
                    <a:solidFill>
                      <a:schemeClr val="tx2"/>
                    </a:solidFill>
                    <a:hlinkClick r:id="rId3"/>
                  </a:rPr>
                  <a:t>IMDB 5000 Movie Dataset</a:t>
                </a:r>
                <a:r>
                  <a:rPr lang="en-US" sz="2000" dirty="0">
                    <a:solidFill>
                      <a:schemeClr val="tx2"/>
                    </a:solidFill>
                  </a:rPr>
                  <a:t> from Kaggle</a:t>
                </a:r>
              </a:p>
              <a:p>
                <a:pPr marL="228600" lvl="1"/>
                <a:r>
                  <a:rPr lang="en-US" sz="2100" dirty="0">
                    <a:solidFill>
                      <a:srgbClr val="AC5B34"/>
                    </a:solidFill>
                  </a:rPr>
                  <a:t>Scraped data from IMDB</a:t>
                </a:r>
              </a:p>
              <a:p>
                <a:pPr marL="0" lvl="1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</a:t>
                </a: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Month of release 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→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Summer/Christmas/Other</a:t>
                </a:r>
                <a:endParaRPr lang="en-US" dirty="0">
                  <a:solidFill>
                    <a:schemeClr val="tx2"/>
                  </a:solidFill>
                  <a:latin typeface="+mj-lt"/>
                </a:endParaRPr>
              </a:p>
              <a:p>
                <a:pPr marL="228600" lvl="1"/>
                <a:r>
                  <a:rPr lang="en-US" sz="2000" dirty="0">
                    <a:solidFill>
                      <a:srgbClr val="AC5B34"/>
                    </a:solidFill>
                  </a:rPr>
                  <a:t>Adding Calculated variables</a:t>
                </a:r>
                <a:endParaRPr lang="en-US" sz="2000" dirty="0">
                  <a:solidFill>
                    <a:srgbClr val="AC5B34"/>
                  </a:solidFill>
                  <a:latin typeface="+mj-lt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solidFill>
                      <a:schemeClr val="tx2"/>
                    </a:solidFill>
                    <a:latin typeface="+mj-lt"/>
                  </a:rPr>
                  <a:t>     1) </a:t>
                </a: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Gross Box Office / Budget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2) Actor1 FB Likes / Cast Total FB Likes</a:t>
                </a:r>
              </a:p>
              <a:p>
                <a:pPr marL="228600" lvl="1"/>
                <a:r>
                  <a:rPr lang="en-US" altLang="zh-CN" sz="2100" dirty="0">
                    <a:solidFill>
                      <a:srgbClr val="AC5B34"/>
                    </a:solidFill>
                  </a:rPr>
                  <a:t>Data Manipulation</a:t>
                </a:r>
              </a:p>
              <a:p>
                <a:pPr marL="0" lvl="1" indent="0">
                  <a:buNone/>
                </a:pP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1) Web scraping to improve source data: </a:t>
                </a:r>
              </a:p>
              <a:p>
                <a:pPr marL="0" lvl="1" indent="0">
                  <a:buNone/>
                </a:pP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      shift from Facebook likes to Google results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2) Split numerical values into categories: 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      e.g. “IMDB Score Rank 1”: if greater than 7.5, assign 1, otherwise 0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</a:rPr>
                  <a:t>      </a:t>
                </a: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3) Assign Binary values to categorical: 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      e.g. for an action movie, assign 1 to the “Genre 1 Action 0/1” variable, otherwise 0</a:t>
                </a:r>
              </a:p>
              <a:p>
                <a:pPr marL="0" lvl="1" indent="0">
                  <a:buNone/>
                </a:pPr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4)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Use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mapping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to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decrease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the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magnitude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of</a:t>
                </a:r>
                <a:r>
                  <a:rPr lang="zh-CN" alt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data: </a:t>
                </a:r>
              </a:p>
              <a:p>
                <a:pPr marL="0" lvl="1" indent="0">
                  <a:buNone/>
                </a:pPr>
                <a:r>
                  <a:rPr lang="en-US" altLang="zh-CN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          e.g.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ln</m:t>
                        </m:r>
                      </m:fName>
                      <m:e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𝑖𝑛𝑖𝑡𝑖𝑎𝑙</m:t>
                        </m:r>
                        <m:r>
                          <a:rPr lang="zh-CN" altLang="en-US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𝑣𝑎𝑙𝑢𝑒</m:t>
                        </m:r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in</m:t>
                        </m:r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𝑖𝑡𝑖𝑎𝑙</m:t>
                        </m:r>
                        <m:r>
                          <a:rPr lang="zh-CN" altLang="en-US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zh-CN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𝑣𝑎𝑙𝑢𝑒</m:t>
                        </m:r>
                      </m:e>
                      <m:sup>
                        <m:f>
                          <m:fPr>
                            <m:ctrlPr>
                              <a:rPr lang="mr-IN" altLang="zh-CN" i="1">
                                <a:solidFill>
                                  <a:schemeClr val="tx2"/>
                                </a:solidFill>
                                <a:latin typeface="Cambria Math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0" lvl="1" indent="0">
                  <a:buNone/>
                </a:pPr>
                <a:endParaRPr lang="en-US" dirty="0">
                  <a:solidFill>
                    <a:srgbClr val="D3764D"/>
                  </a:solidFill>
                  <a:cs typeface="Calibri" panose="020F0502020204030204" pitchFamily="34" charset="0"/>
                </a:endParaRPr>
              </a:p>
              <a:p>
                <a:pPr marL="0" lvl="1" indent="0">
                  <a:buNone/>
                </a:pPr>
                <a:endParaRPr lang="en-US" dirty="0">
                  <a:solidFill>
                    <a:srgbClr val="D3764D"/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097272"/>
                <a:ext cx="9601200" cy="4981314"/>
              </a:xfrm>
              <a:blipFill>
                <a:blip r:embed="rId4"/>
                <a:stretch>
                  <a:fillRect l="-5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094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46640" y="1217595"/>
          <a:ext cx="10648380" cy="4084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22077">
                  <a:extLst>
                    <a:ext uri="{9D8B030D-6E8A-4147-A177-3AD203B41FA5}">
                      <a16:colId xmlns:a16="http://schemas.microsoft.com/office/drawing/2014/main" xmlns="" val="713800074"/>
                    </a:ext>
                  </a:extLst>
                </a:gridCol>
                <a:gridCol w="2602056">
                  <a:extLst>
                    <a:ext uri="{9D8B030D-6E8A-4147-A177-3AD203B41FA5}">
                      <a16:colId xmlns:a16="http://schemas.microsoft.com/office/drawing/2014/main" xmlns="" val="1793677334"/>
                    </a:ext>
                  </a:extLst>
                </a:gridCol>
                <a:gridCol w="3048533">
                  <a:extLst>
                    <a:ext uri="{9D8B030D-6E8A-4147-A177-3AD203B41FA5}">
                      <a16:colId xmlns:a16="http://schemas.microsoft.com/office/drawing/2014/main" xmlns="" val="2215932961"/>
                    </a:ext>
                  </a:extLst>
                </a:gridCol>
                <a:gridCol w="3375714">
                  <a:extLst>
                    <a:ext uri="{9D8B030D-6E8A-4147-A177-3AD203B41FA5}">
                      <a16:colId xmlns:a16="http://schemas.microsoft.com/office/drawing/2014/main" xmlns="" val="2348862287"/>
                    </a:ext>
                  </a:extLst>
                </a:gridCol>
              </a:tblGrid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Gross Box Office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Duration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Country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MPAA Rating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dirty="0"/>
                        <a:t>Cast Total Facebook Likes</a:t>
                      </a:r>
                      <a:r>
                        <a:rPr lang="en-US" sz="1600" b="0" baseline="0" dirty="0"/>
                        <a:t> 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dirty="0" err="1"/>
                        <a:t>Num</a:t>
                      </a:r>
                      <a:r>
                        <a:rPr lang="en-US" sz="1600" b="0" baseline="0" dirty="0"/>
                        <a:t> critics for reviews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IMDB Score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dirty="0"/>
                        <a:t>Summer/Christmas</a:t>
                      </a:r>
                      <a:r>
                        <a:rPr lang="en-US" sz="1600" b="0" baseline="0" dirty="0"/>
                        <a:t> Release (Day, Month, Year)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Gross/Budget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Actor1/Cast Total FB Likes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Gross Rank 1 (&gt;70,000)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Gross Rank 2 (&lt;1,000)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Gross Rank 3 (70,000~1,000)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Action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Fantasy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Happy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Tension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Documentary 0/1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571922498"/>
                  </a:ext>
                </a:extLst>
              </a:tr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IMDB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Duration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Country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/>
                        <a:t>MPAA</a:t>
                      </a:r>
                      <a:r>
                        <a:rPr lang="en-US" sz="1600" b="0" baseline="0" dirty="0"/>
                        <a:t> Rating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dirty="0"/>
                        <a:t>Cast Total Facebook Likes</a:t>
                      </a:r>
                      <a:r>
                        <a:rPr lang="en-US" sz="1600" b="0" baseline="0" dirty="0"/>
                        <a:t> 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/>
                        <a:t>Number of critics for reviews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/>
                        <a:t>Total FB Likes of Actor 1, 2, 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Gross/Budget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IMDB RANK 1 (if great, 7.5)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IMDB RANK 2 (if great, 5.5)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1600" b="0" baseline="0" dirty="0"/>
                        <a:t>IMDB RANK 3 (3 levels, 7.5, 5.5)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Action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Fantasy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Happy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Tension 0/1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/>
                        <a:t>Genre 1 Documentary 0/1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740013466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4</a:t>
            </a:fld>
            <a:endParaRPr lang="en-US" sz="1600"/>
          </a:p>
        </p:txBody>
      </p:sp>
      <p:sp>
        <p:nvSpPr>
          <p:cNvPr id="11" name="Rectangle: Rounded Corners 10"/>
          <p:cNvSpPr/>
          <p:nvPr/>
        </p:nvSpPr>
        <p:spPr>
          <a:xfrm>
            <a:off x="4873576" y="2107474"/>
            <a:ext cx="2938004" cy="99277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916434" y="4519535"/>
            <a:ext cx="2895146" cy="29630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0"/>
          <p:cNvSpPr/>
          <p:nvPr/>
        </p:nvSpPr>
        <p:spPr>
          <a:xfrm>
            <a:off x="7891104" y="1235013"/>
            <a:ext cx="3386491" cy="2004576"/>
          </a:xfrm>
          <a:prstGeom prst="roundRect">
            <a:avLst>
              <a:gd name="adj" fmla="val 928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10"/>
          <p:cNvSpPr/>
          <p:nvPr/>
        </p:nvSpPr>
        <p:spPr>
          <a:xfrm>
            <a:off x="7895456" y="3277175"/>
            <a:ext cx="3386491" cy="2004576"/>
          </a:xfrm>
          <a:prstGeom prst="roundRect">
            <a:avLst>
              <a:gd name="adj" fmla="val 8412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597158" y="268126"/>
            <a:ext cx="9601200" cy="557349"/>
          </a:xfrm>
        </p:spPr>
        <p:txBody>
          <a:bodyPr/>
          <a:lstStyle/>
          <a:p>
            <a:r>
              <a:rPr lang="en-US" b="1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727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36980" y="825722"/>
              <a:ext cx="11585052" cy="5581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0320">
                      <a:extLst>
                        <a:ext uri="{9D8B030D-6E8A-4147-A177-3AD203B41FA5}">
                          <a16:colId xmlns:a16="http://schemas.microsoft.com/office/drawing/2014/main" xmlns="" val="1017346529"/>
                        </a:ext>
                      </a:extLst>
                    </a:gridCol>
                    <a:gridCol w="1959431">
                      <a:extLst>
                        <a:ext uri="{9D8B030D-6E8A-4147-A177-3AD203B41FA5}">
                          <a16:colId xmlns:a16="http://schemas.microsoft.com/office/drawing/2014/main" xmlns="" val="713800074"/>
                        </a:ext>
                      </a:extLst>
                    </a:gridCol>
                    <a:gridCol w="1114698">
                      <a:extLst>
                        <a:ext uri="{9D8B030D-6E8A-4147-A177-3AD203B41FA5}">
                          <a16:colId xmlns:a16="http://schemas.microsoft.com/office/drawing/2014/main" xmlns="" val="3229966066"/>
                        </a:ext>
                      </a:extLst>
                    </a:gridCol>
                    <a:gridCol w="5390603">
                      <a:extLst>
                        <a:ext uri="{9D8B030D-6E8A-4147-A177-3AD203B41FA5}">
                          <a16:colId xmlns:a16="http://schemas.microsoft.com/office/drawing/2014/main" xmlns="" val="3643958820"/>
                        </a:ext>
                      </a:extLst>
                    </a:gridCol>
                  </a:tblGrid>
                  <a:tr h="2995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Variables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Variables (modified)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Explanation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71922498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Gross (dependent</a:t>
                          </a:r>
                          <a:r>
                            <a:rPr lang="en-US" sz="1400" b="1" baseline="0" dirty="0"/>
                            <a:t> variable)</a:t>
                          </a:r>
                          <a:endParaRPr lang="en-US" sz="14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1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Cumulative box office in United States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40013466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IMDB Score (dependent variable)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IMDB rating score</a:t>
                          </a:r>
                          <a:r>
                            <a:rPr lang="en-US" sz="1400" baseline="0" dirty="0"/>
                            <a:t> of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950425447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Duration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Minute</a:t>
                          </a:r>
                          <a:r>
                            <a:rPr lang="zh-CN" alt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→</a:t>
                          </a:r>
                          <a:r>
                            <a:rPr lang="en-US" altLang="zh-CN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Hour</a:t>
                          </a:r>
                          <a:endParaRPr lang="en-US" sz="1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aseline="0" dirty="0"/>
                            <a:t>Length of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347992008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Genre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Genre</a:t>
                          </a:r>
                          <a:r>
                            <a:rPr lang="en-US" sz="1400" baseline="0" dirty="0"/>
                            <a:t> of the movie (Action/Sci-Fi/Romance/...)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52985494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Country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Country that produced</a:t>
                          </a:r>
                          <a:r>
                            <a:rPr lang="en-US" sz="1400" baseline="0" dirty="0"/>
                            <a:t>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28836791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Budget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Budget of the movie (in USD)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527372105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MPAA Rating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Content</a:t>
                          </a:r>
                          <a:r>
                            <a:rPr lang="en-US" sz="1400" baseline="0" dirty="0"/>
                            <a:t> rating of the movie (G/PG/PG-13/R/…)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71232138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Actor1/2/3</a:t>
                          </a:r>
                          <a:r>
                            <a:rPr lang="en-US" sz="1400" baseline="0" dirty="0"/>
                            <a:t> FB Likes &amp; Google Results</a:t>
                          </a:r>
                          <a:endParaRPr lang="en-US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Facebook popularity</a:t>
                          </a:r>
                          <a:r>
                            <a:rPr lang="en-US" sz="1400" baseline="0" dirty="0"/>
                            <a:t> of actor 1, 2, and 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47297611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Director </a:t>
                          </a:r>
                          <a:r>
                            <a:rPr lang="en-US" sz="1400" baseline="0" dirty="0"/>
                            <a:t> FB Likes &amp; Google Results</a:t>
                          </a:r>
                          <a:endParaRPr lang="en-US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Facebook popularity</a:t>
                          </a:r>
                          <a:r>
                            <a:rPr lang="en-US" sz="1400" baseline="0" dirty="0"/>
                            <a:t> of the director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2623274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Cast Total Facebook Likes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Facebook popularity of all cast members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948716135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Number of Critics for Reviews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Number of critics</a:t>
                          </a:r>
                          <a:r>
                            <a:rPr lang="en-US" sz="1400" baseline="0" dirty="0"/>
                            <a:t> that reviewed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16028636"/>
                      </a:ext>
                    </a:extLst>
                  </a:tr>
                  <a:tr h="39351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Gross/Budget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400" i="1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in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itial</m:t>
                                    </m:r>
                                    <m:r>
                                      <a:rPr lang="zh-CN" altLang="en-US" sz="1400" b="0" i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solidFill>
                                          <a:schemeClr val="accent4">
                                            <a:lumMod val="7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value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mr-IN" altLang="zh-CN" sz="1400" i="1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400" b="0" i="0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1400" b="0" i="0" smtClean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140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Calculated variable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43559121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Actor 1/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Total Cast FB Likes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Initial</a:t>
                          </a:r>
                          <a:r>
                            <a:rPr lang="en-US" sz="1400" baseline="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 value * 10</a:t>
                          </a:r>
                          <a:endParaRPr lang="en-US" sz="1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Calculated</a:t>
                          </a:r>
                          <a:r>
                            <a:rPr lang="en-US" sz="1400" baseline="0" dirty="0"/>
                            <a:t> variable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969886984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Summer/Christmas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release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Summer (May</a:t>
                          </a:r>
                          <a:r>
                            <a:rPr lang="en-US" sz="140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– Aug.)</a:t>
                          </a:r>
                          <a:r>
                            <a:rPr lang="en-US" sz="140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Christmas (Dec. – Jan.), Other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93884395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IMDB Rank 1/2/3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Rank</a:t>
                          </a:r>
                          <a:r>
                            <a:rPr lang="en-US" sz="1400" baseline="0" dirty="0"/>
                            <a:t> 1: &gt; 7.5; Rank 2: &gt; 5.5; Rank 3: 3 levels (&lt; 5.5, 5.5 ~ 7.5, &gt; 7.5)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01873608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Gross Rank 1/2/3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b="0" baseline="0" dirty="0"/>
                            <a:t>Rank 1 : &gt; 70,000; Rank 2: &lt; 1,000; Rank 3: 1,000 ~ 70,000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997848968"/>
                      </a:ext>
                    </a:extLst>
                  </a:tr>
                  <a:tr h="2995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Genre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1/2/3/4/5 (0 or 1)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1: Action; 2: Fantasy;</a:t>
                          </a:r>
                          <a:r>
                            <a:rPr lang="en-US" sz="1400" baseline="0" dirty="0"/>
                            <a:t> 3: Happy; 4: Tension; 5: Documentary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847948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4635129"/>
                  </p:ext>
                </p:extLst>
              </p:nvPr>
            </p:nvGraphicFramePr>
            <p:xfrm>
              <a:off x="336980" y="825722"/>
              <a:ext cx="11585052" cy="5581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20320">
                      <a:extLst>
                        <a:ext uri="{9D8B030D-6E8A-4147-A177-3AD203B41FA5}">
                          <a16:colId xmlns:a16="http://schemas.microsoft.com/office/drawing/2014/main" val="1017346529"/>
                        </a:ext>
                      </a:extLst>
                    </a:gridCol>
                    <a:gridCol w="1959431">
                      <a:extLst>
                        <a:ext uri="{9D8B030D-6E8A-4147-A177-3AD203B41FA5}">
                          <a16:colId xmlns:a16="http://schemas.microsoft.com/office/drawing/2014/main" val="713800074"/>
                        </a:ext>
                      </a:extLst>
                    </a:gridCol>
                    <a:gridCol w="1114698">
                      <a:extLst>
                        <a:ext uri="{9D8B030D-6E8A-4147-A177-3AD203B41FA5}">
                          <a16:colId xmlns:a16="http://schemas.microsoft.com/office/drawing/2014/main" val="3229966066"/>
                        </a:ext>
                      </a:extLst>
                    </a:gridCol>
                    <a:gridCol w="5390603">
                      <a:extLst>
                        <a:ext uri="{9D8B030D-6E8A-4147-A177-3AD203B41FA5}">
                          <a16:colId xmlns:a16="http://schemas.microsoft.com/office/drawing/2014/main" val="3643958820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Variables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Variables (modified)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Explanation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7192249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b="1" dirty="0"/>
                            <a:t>Gross (dependent</a:t>
                          </a:r>
                          <a:r>
                            <a:rPr lang="en-US" sz="1400" b="1" baseline="0" dirty="0"/>
                            <a:t> variable)</a:t>
                          </a:r>
                          <a:endParaRPr lang="en-US" sz="1400" b="1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1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/>
                            <a:t>Cumulative box office in United States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13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/>
                            <a:t>IMDB Score (dependent variable)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1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IMDB rating score</a:t>
                          </a:r>
                          <a:r>
                            <a:rPr lang="en-US" sz="1400" baseline="0" dirty="0"/>
                            <a:t> of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04254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Duration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Minute</a:t>
                          </a:r>
                          <a:r>
                            <a:rPr lang="zh-CN" alt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→</a:t>
                          </a:r>
                          <a:r>
                            <a:rPr lang="en-US" altLang="zh-CN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Hour</a:t>
                          </a:r>
                          <a:endParaRPr lang="en-US" sz="1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aseline="0" dirty="0"/>
                            <a:t>Length of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3479920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Genre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Genre</a:t>
                          </a:r>
                          <a:r>
                            <a:rPr lang="en-US" sz="1400" baseline="0" dirty="0"/>
                            <a:t> of the movie (Action/Sci-Fi/Romance/...)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5298549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Country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Country that produced</a:t>
                          </a:r>
                          <a:r>
                            <a:rPr lang="en-US" sz="1400" baseline="0" dirty="0"/>
                            <a:t>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288367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Budget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Budget of the movie (in USD)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273721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MPAA Rating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Content</a:t>
                          </a:r>
                          <a:r>
                            <a:rPr lang="en-US" sz="1400" baseline="0" dirty="0"/>
                            <a:t> rating of the movie (G/PG/PG-13/R/…)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8712321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Actor1/2/3</a:t>
                          </a:r>
                          <a:r>
                            <a:rPr lang="en-US" sz="1400" baseline="0" dirty="0"/>
                            <a:t> FB Likes &amp; Google Results</a:t>
                          </a:r>
                          <a:endParaRPr lang="en-US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Facebook popularity</a:t>
                          </a:r>
                          <a:r>
                            <a:rPr lang="en-US" sz="1400" baseline="0" dirty="0"/>
                            <a:t> of actor 1, 2, and 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472976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Director </a:t>
                          </a:r>
                          <a:r>
                            <a:rPr lang="en-US" sz="1400" baseline="0" dirty="0"/>
                            <a:t> FB Likes &amp; Google Results</a:t>
                          </a:r>
                          <a:endParaRPr lang="en-US" sz="1400" dirty="0"/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Facebook popularity</a:t>
                          </a:r>
                          <a:r>
                            <a:rPr lang="en-US" sz="1400" baseline="0" dirty="0"/>
                            <a:t> of the director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26232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Cast Total Facebook Likes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Facebook popularity of all cast members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4871613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Number of Critics for Reviews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ln(initial value)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Number of critics</a:t>
                          </a:r>
                          <a:r>
                            <a:rPr lang="en-US" sz="1400" baseline="0" dirty="0"/>
                            <a:t> that reviewed the movie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16028636"/>
                      </a:ext>
                    </a:extLst>
                  </a:tr>
                  <a:tr h="40036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Gross/Budget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159317" t="-913636" r="-332609" b="-3924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Calculated variable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44355912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Actor 1/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Total Cast FB Likes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Initial</a:t>
                          </a:r>
                          <a:r>
                            <a:rPr lang="en-US" sz="1400" baseline="0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 value * 10</a:t>
                          </a:r>
                          <a:endParaRPr lang="en-US" sz="1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Numeric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Calculated</a:t>
                          </a:r>
                          <a:r>
                            <a:rPr lang="en-US" sz="1400" baseline="0" dirty="0"/>
                            <a:t> variable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6988698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Summer/Christmas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release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Summer (May</a:t>
                          </a:r>
                          <a:r>
                            <a:rPr lang="en-US" sz="1400" u="none" strike="noStrike" kern="1200" baseline="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– Aug.)</a:t>
                          </a:r>
                          <a:r>
                            <a:rPr lang="en-US" sz="140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Christmas (Dec. – Jan.), Other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79388439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IMDB Rank 1/2/3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Rank</a:t>
                          </a:r>
                          <a:r>
                            <a:rPr lang="en-US" sz="1400" baseline="0" dirty="0"/>
                            <a:t> 1: &gt; 7.5; Rank 2: &gt; 5.5; Rank 3: 3 levels (&lt; 5.5, 5.5 ~ 7.5, &gt; 7.5)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018736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Gross Rank 1/2/3</a:t>
                          </a: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b="0" baseline="0" dirty="0"/>
                            <a:t>Rank 1 : &gt; 70,000; Rank 2: &lt; 1,000; Rank 3: 1,000 ~ 70,000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9784896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Genre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1/2/3/4/5 (0 or 1)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Categorical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1: Action; 2: Fantasy;</a:t>
                          </a:r>
                          <a:r>
                            <a:rPr lang="en-US" sz="1400" baseline="0" dirty="0"/>
                            <a:t> 3: Happy; 4: Tension; 5: Documentary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847948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97158" y="268126"/>
            <a:ext cx="9601200" cy="5573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6149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 &amp; Levels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95400" y="1689073"/>
          <a:ext cx="9601200" cy="20238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0584">
                  <a:extLst>
                    <a:ext uri="{9D8B030D-6E8A-4147-A177-3AD203B41FA5}">
                      <a16:colId xmlns:a16="http://schemas.microsoft.com/office/drawing/2014/main" xmlns="" val="69905752"/>
                    </a:ext>
                  </a:extLst>
                </a:gridCol>
                <a:gridCol w="1312153">
                  <a:extLst>
                    <a:ext uri="{9D8B030D-6E8A-4147-A177-3AD203B41FA5}">
                      <a16:colId xmlns:a16="http://schemas.microsoft.com/office/drawing/2014/main" xmlns="" val="1205343857"/>
                    </a:ext>
                  </a:extLst>
                </a:gridCol>
                <a:gridCol w="6338463">
                  <a:extLst>
                    <a:ext uri="{9D8B030D-6E8A-4147-A177-3AD203B41FA5}">
                      <a16:colId xmlns:a16="http://schemas.microsoft.com/office/drawing/2014/main" xmlns="" val="404289257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41843699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G, PG, PG-13, R, NC-17, NA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59427437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Africa, Asia, Europe, North America, Oceania, South America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017239596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Summer (May</a:t>
                      </a:r>
                      <a:r>
                        <a:rPr lang="en-US" sz="16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Aug.)</a:t>
                      </a:r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Christmas (Dec. – Jan.), Other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801324481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Action, Documentary, Fantasy, Happy Hour, Tension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45214865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268232" y="3970204"/>
          <a:ext cx="7356910" cy="1925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1382">
                  <a:extLst>
                    <a:ext uri="{9D8B030D-6E8A-4147-A177-3AD203B41FA5}">
                      <a16:colId xmlns:a16="http://schemas.microsoft.com/office/drawing/2014/main" xmlns="" val="1370270437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xmlns="" val="1172353872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xmlns="" val="3821714625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xmlns="" val="1936234667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xmlns="" val="403569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Happy</a:t>
                      </a:r>
                      <a:r>
                        <a:rPr lang="en-US" sz="1600" baseline="0" dirty="0"/>
                        <a:t> Hour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685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Adventure</a:t>
                      </a:r>
                    </a:p>
                    <a:p>
                      <a:pPr algn="ctr"/>
                      <a:r>
                        <a:rPr lang="en-US" sz="16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News</a:t>
                      </a:r>
                    </a:p>
                    <a:p>
                      <a:pPr algn="ctr"/>
                      <a:r>
                        <a:rPr lang="en-US" sz="1600" dirty="0"/>
                        <a:t>Documentary</a:t>
                      </a:r>
                    </a:p>
                    <a:p>
                      <a:pPr algn="ctr"/>
                      <a:r>
                        <a:rPr lang="en-US" sz="1600" dirty="0"/>
                        <a:t>History</a:t>
                      </a:r>
                    </a:p>
                    <a:p>
                      <a:pPr algn="ctr"/>
                      <a:r>
                        <a:rPr lang="en-US" sz="1600" dirty="0"/>
                        <a:t>War</a:t>
                      </a:r>
                    </a:p>
                    <a:p>
                      <a:pPr algn="ctr"/>
                      <a:r>
                        <a:rPr lang="en-US" sz="1600" dirty="0"/>
                        <a:t>Biography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Sci-Fi</a:t>
                      </a:r>
                    </a:p>
                    <a:p>
                      <a:pPr algn="ctr"/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Family</a:t>
                      </a:r>
                    </a:p>
                    <a:p>
                      <a:pPr algn="ctr"/>
                      <a:r>
                        <a:rPr lang="en-US" sz="1600" dirty="0"/>
                        <a:t>Comedy</a:t>
                      </a:r>
                    </a:p>
                    <a:p>
                      <a:pPr algn="ctr"/>
                      <a:r>
                        <a:rPr lang="en-US" sz="1600" dirty="0"/>
                        <a:t>Sport</a:t>
                      </a:r>
                    </a:p>
                    <a:p>
                      <a:pPr algn="ctr"/>
                      <a:r>
                        <a:rPr lang="en-US" sz="1600" dirty="0"/>
                        <a:t>Romance</a:t>
                      </a:r>
                    </a:p>
                    <a:p>
                      <a:pPr algn="ctr"/>
                      <a:r>
                        <a:rPr lang="en-US" sz="1600" dirty="0"/>
                        <a:t>Music/Musical</a:t>
                      </a:r>
                    </a:p>
                    <a:p>
                      <a:pPr algn="ctr"/>
                      <a:r>
                        <a:rPr lang="en-US" sz="16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Thriller</a:t>
                      </a:r>
                    </a:p>
                    <a:p>
                      <a:pPr algn="ctr"/>
                      <a:r>
                        <a:rPr lang="en-US" sz="1600" dirty="0"/>
                        <a:t>Horror</a:t>
                      </a:r>
                    </a:p>
                    <a:p>
                      <a:pPr algn="ctr"/>
                      <a:r>
                        <a:rPr lang="en-US" sz="1600" dirty="0"/>
                        <a:t>Crime</a:t>
                      </a:r>
                    </a:p>
                    <a:p>
                      <a:pPr algn="ctr"/>
                      <a:r>
                        <a:rPr lang="en-US" sz="1600" dirty="0"/>
                        <a:t>Mystery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365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0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454" y="2237232"/>
            <a:ext cx="96012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Gross box office and recommendation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4"/>
          <p:cNvSpPr>
            <a:spLocks noGrp="1"/>
          </p:cNvSpPr>
          <p:nvPr>
            <p:ph idx="1"/>
          </p:nvPr>
        </p:nvSpPr>
        <p:spPr>
          <a:xfrm>
            <a:off x="644894" y="1706078"/>
            <a:ext cx="7671334" cy="43674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/>
              <a:t>A fantasy/sci-fi/action </a:t>
            </a:r>
            <a:r>
              <a:rPr lang="en-US" sz="2200" dirty="0"/>
              <a:t>movie always generates the highest gross box office, regardless of its MPAA rating.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2" descr="Avatar_poster_goldposter_com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16" y="1172277"/>
            <a:ext cx="3089913" cy="457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7" y="2555889"/>
            <a:ext cx="7398553" cy="3348733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644894" y="381000"/>
            <a:ext cx="753658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/>
              <a:t>Movies with fascinating visual effects tend to have higher gross box office.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24107" y="4137102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4106" y="3778296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4105" y="4873111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4104" y="5237211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4103" y="3036993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4103" y="4333074"/>
            <a:ext cx="7657367" cy="2230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7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sz="2200" dirty="0"/>
              <a:t>Gross box office of summer vacation are usually better than that of Christmas. </a:t>
            </a:r>
          </a:p>
          <a:p>
            <a:pPr fontAlgn="ctr"/>
            <a:endParaRPr lang="en-US" sz="2200" dirty="0"/>
          </a:p>
          <a:p>
            <a:pPr fontAlgn="ctr"/>
            <a:endParaRPr lang="en-US" sz="2200" dirty="0"/>
          </a:p>
          <a:p>
            <a:pPr fontAlgn="ctr"/>
            <a:endParaRPr lang="en-US" sz="800" dirty="0"/>
          </a:p>
          <a:p>
            <a:pPr fontAlgn="ctr"/>
            <a:r>
              <a:rPr lang="en-US" sz="2200" dirty="0"/>
              <a:t>However, for biography/history/documentary movies, Christmas can be a good choice.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49962" y="4796753"/>
          <a:ext cx="7087135" cy="67155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17427">
                  <a:extLst>
                    <a:ext uri="{9D8B030D-6E8A-4147-A177-3AD203B41FA5}">
                      <a16:colId xmlns:a16="http://schemas.microsoft.com/office/drawing/2014/main" xmlns="" val="4077711419"/>
                    </a:ext>
                  </a:extLst>
                </a:gridCol>
                <a:gridCol w="1417427">
                  <a:extLst>
                    <a:ext uri="{9D8B030D-6E8A-4147-A177-3AD203B41FA5}">
                      <a16:colId xmlns:a16="http://schemas.microsoft.com/office/drawing/2014/main" xmlns="" val="351008287"/>
                    </a:ext>
                  </a:extLst>
                </a:gridCol>
                <a:gridCol w="1417427">
                  <a:extLst>
                    <a:ext uri="{9D8B030D-6E8A-4147-A177-3AD203B41FA5}">
                      <a16:colId xmlns:a16="http://schemas.microsoft.com/office/drawing/2014/main" xmlns="" val="1980777972"/>
                    </a:ext>
                  </a:extLst>
                </a:gridCol>
                <a:gridCol w="1417427">
                  <a:extLst>
                    <a:ext uri="{9D8B030D-6E8A-4147-A177-3AD203B41FA5}">
                      <a16:colId xmlns:a16="http://schemas.microsoft.com/office/drawing/2014/main" xmlns="" val="1404640869"/>
                    </a:ext>
                  </a:extLst>
                </a:gridCol>
                <a:gridCol w="1417427">
                  <a:extLst>
                    <a:ext uri="{9D8B030D-6E8A-4147-A177-3AD203B41FA5}">
                      <a16:colId xmlns:a16="http://schemas.microsoft.com/office/drawing/2014/main" xmlns="" val="4249598383"/>
                    </a:ext>
                  </a:extLst>
                </a:gridCol>
              </a:tblGrid>
              <a:tr h="33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21054</a:t>
                      </a:r>
                    </a:p>
                  </a:txBody>
                  <a:tcPr marL="5846" marR="5846" marT="5846" marB="0" anchor="ctr"/>
                </a:tc>
                <a:extLst>
                  <a:ext uri="{0D108BD9-81ED-4DB2-BD59-A6C34878D82A}">
                    <a16:rowId xmlns:a16="http://schemas.microsoft.com/office/drawing/2014/main" xmlns="" val="3171140975"/>
                  </a:ext>
                </a:extLst>
              </a:tr>
              <a:tr h="3357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5846" marR="5846" marT="58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22344</a:t>
                      </a:r>
                    </a:p>
                  </a:txBody>
                  <a:tcPr marL="5846" marR="5846" marT="5846" marB="0" anchor="ctr"/>
                </a:tc>
                <a:extLst>
                  <a:ext uri="{0D108BD9-81ED-4DB2-BD59-A6C34878D82A}">
                    <a16:rowId xmlns:a16="http://schemas.microsoft.com/office/drawing/2014/main" xmlns="" val="120311783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49961" y="2516135"/>
          <a:ext cx="6517638" cy="956712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172546">
                  <a:extLst>
                    <a:ext uri="{9D8B030D-6E8A-4147-A177-3AD203B41FA5}">
                      <a16:colId xmlns:a16="http://schemas.microsoft.com/office/drawing/2014/main" xmlns="" val="3571966192"/>
                    </a:ext>
                  </a:extLst>
                </a:gridCol>
                <a:gridCol w="2172546">
                  <a:extLst>
                    <a:ext uri="{9D8B030D-6E8A-4147-A177-3AD203B41FA5}">
                      <a16:colId xmlns:a16="http://schemas.microsoft.com/office/drawing/2014/main" xmlns="" val="2984178629"/>
                    </a:ext>
                  </a:extLst>
                </a:gridCol>
                <a:gridCol w="2172546">
                  <a:extLst>
                    <a:ext uri="{9D8B030D-6E8A-4147-A177-3AD203B41FA5}">
                      <a16:colId xmlns:a16="http://schemas.microsoft.com/office/drawing/2014/main" xmlns="" val="944287270"/>
                    </a:ext>
                  </a:extLst>
                </a:gridCol>
              </a:tblGrid>
              <a:tr h="318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Christmas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Other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9324.04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529204466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Christmas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Summer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-24992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39026216"/>
                  </a:ext>
                </a:extLst>
              </a:tr>
              <a:tr h="3189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Other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Summer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-34316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339648657"/>
                  </a:ext>
                </a:extLst>
              </a:tr>
            </a:tbl>
          </a:graphicData>
        </a:graphic>
      </p:graphicFrame>
      <p:pic>
        <p:nvPicPr>
          <p:cNvPr id="11" name="Picture 2" descr="https://images-na.ssl-images-amazon.com/images/M/MV5BMzcwYWFkYzktZjAzNC00OGY1LWI4YTgtNzc5MzVjMDVmNjY0XkEyXkFqcGdeQXVyMTQxNzMzNDI@._V1_SY1000_CR0,0,673,1000_AL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42" y="552934"/>
            <a:ext cx="3081687" cy="457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801364" y="5150211"/>
            <a:ext cx="3134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Bibliography released during Christmas/New Year season,</a:t>
            </a:r>
          </a:p>
          <a:p>
            <a:r>
              <a:rPr lang="en-US" dirty="0"/>
              <a:t>GBO: $170.7 million (2001)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44894" y="381000"/>
            <a:ext cx="7851402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none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/>
              <a:t>Releasing movies during holidays contributes to higher gross box office.</a:t>
            </a:r>
          </a:p>
        </p:txBody>
      </p:sp>
    </p:spTree>
    <p:extLst>
      <p:ext uri="{BB962C8B-B14F-4D97-AF65-F5344CB8AC3E}">
        <p14:creationId xmlns:p14="http://schemas.microsoft.com/office/powerpoint/2010/main" val="5555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1336</Words>
  <Application>Microsoft Macintosh PowerPoint</Application>
  <PresentationFormat>Widescreen</PresentationFormat>
  <Paragraphs>289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Cambria</vt:lpstr>
      <vt:lpstr>Cambria Math</vt:lpstr>
      <vt:lpstr>Mangal</vt:lpstr>
      <vt:lpstr>Times</vt:lpstr>
      <vt:lpstr>Times New Roman</vt:lpstr>
      <vt:lpstr>幼圆</vt:lpstr>
      <vt:lpstr>Arial</vt:lpstr>
      <vt:lpstr>Red Line Business 16x9</vt:lpstr>
      <vt:lpstr>DSO510 Project 2</vt:lpstr>
      <vt:lpstr>Goal Definition</vt:lpstr>
      <vt:lpstr>Data Collection &amp; MANIPULATION</vt:lpstr>
      <vt:lpstr>Variables</vt:lpstr>
      <vt:lpstr>PowerPoint Presentation</vt:lpstr>
      <vt:lpstr>Categorical Variables &amp; Levels</vt:lpstr>
      <vt:lpstr>Gross box office and recommendation</vt:lpstr>
      <vt:lpstr>PowerPoint Presentation</vt:lpstr>
      <vt:lpstr>PowerPoint Presentation</vt:lpstr>
      <vt:lpstr>PowerPoint Presentation</vt:lpstr>
      <vt:lpstr>PowerPoint Presentation</vt:lpstr>
      <vt:lpstr>Recommendation to Movie Theaters</vt:lpstr>
      <vt:lpstr>Cooperation between theaters and directors – prescreen movies and invite critics to write more reviews before or during the releasing period.</vt:lpstr>
      <vt:lpstr>IMDB SCORE and  recommendation</vt:lpstr>
      <vt:lpstr>Identify the best combination between certain topic and country; invite famous director and his producing team to film their specialized movie in certain theme of that area. e.g. Crime movie &amp; Brazil, Documentary &amp; Israel.</vt:lpstr>
      <vt:lpstr>Avoid blind investment; in terms of reputation, the producer might want to try movies with serious theme; if a cliché genre is a must, better find novel topics and the best scripts. </vt:lpstr>
      <vt:lpstr>Invite multiple levels of audience (fans of cast, loyal reader of the writer, movie critics, etc.) to expand the movie’s influence;  Initiate topics on social media to attract attention and increase pages of views; have peer actors on social media to forward the movie information to their fans.</vt:lpstr>
      <vt:lpstr>When filming a Crime/Horror/Thriller/Mystery movie, show the ULTIMITE BEAUTY of this topic  (make it R-rated!)</vt:lpstr>
      <vt:lpstr>To film a century-classic movie, don’t get trapped in the limited duration, leave certain space for the story to develop and stretch.</vt:lpstr>
      <vt:lpstr>Sas macro </vt:lpstr>
      <vt:lpstr>PowerPoint Presentation</vt:lpstr>
      <vt:lpstr>Google ANALYTICS </vt:lpstr>
      <vt:lpstr>Thank you!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DSO510 Project 2</dc:title>
  <dc:creator/>
  <cp:keywords/>
  <cp:lastModifiedBy/>
  <cp:revision>14</cp:revision>
  <dcterms:created xsi:type="dcterms:W3CDTF">2016-09-21T19:49:24Z</dcterms:created>
  <dcterms:modified xsi:type="dcterms:W3CDTF">2017-03-28T00:15:06Z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